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9" r:id="rId3"/>
    <p:sldId id="257" r:id="rId4"/>
    <p:sldId id="261" r:id="rId5"/>
    <p:sldId id="262" r:id="rId6"/>
    <p:sldId id="263" r:id="rId7"/>
    <p:sldId id="258" r:id="rId8"/>
    <p:sldId id="264" r:id="rId9"/>
    <p:sldId id="265" r:id="rId10"/>
    <p:sldId id="268" r:id="rId11"/>
    <p:sldId id="266" r:id="rId12"/>
    <p:sldId id="25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9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718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804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4021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83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450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972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57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2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3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8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7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1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6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8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9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7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77000">
              <a:schemeClr val="bg2">
                <a:lumMod val="60000"/>
                <a:lumOff val="4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4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69E2F-D580-4334-BF5D-8C9DE3D0C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2733709"/>
            <a:ext cx="8722856" cy="1222471"/>
          </a:xfrm>
        </p:spPr>
        <p:txBody>
          <a:bodyPr/>
          <a:lstStyle/>
          <a:p>
            <a:pPr algn="ctr"/>
            <a:r>
              <a:rPr lang="nl-BE" sz="6300" dirty="0"/>
              <a:t>DEUTSCHE AUSSPRACHE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4807278-F4AB-45A5-8956-33C311196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Duitse uitspraak met voorbeelden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E0CAB6B-EB41-4888-BDA8-E42E61ADE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2"/>
    </mc:Choice>
    <mc:Fallback xmlns="">
      <p:transition spd="slow" advTm="10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F790F-1B53-4DB1-BC19-51B69B8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KONSONANTEN</a:t>
            </a:r>
            <a:r>
              <a:rPr lang="nl-BE" sz="2000" dirty="0"/>
              <a:t>   (medeklinkers)</a:t>
            </a:r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5B447-49A5-437F-8BD4-DAD79EA6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9" y="2817845"/>
            <a:ext cx="10860833" cy="3118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g</a:t>
            </a:r>
            <a:r>
              <a:rPr lang="nl-BE" sz="3200" dirty="0"/>
              <a:t>	g		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G</a:t>
            </a:r>
            <a:r>
              <a:rPr lang="nl-BE" sz="3200" i="1" dirty="0" err="1"/>
              <a:t>riechenland</a:t>
            </a:r>
            <a:endParaRPr lang="nl-BE" sz="3200" i="1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/>
              <a:t>	k		</a:t>
            </a:r>
            <a:r>
              <a:rPr lang="nl-BE" sz="3200" i="1" dirty="0"/>
              <a:t>Ber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</a:rPr>
              <a:t>g</a:t>
            </a:r>
            <a:r>
              <a:rPr lang="nl-BE" sz="3200" dirty="0"/>
              <a:t>	</a:t>
            </a:r>
            <a:endParaRPr lang="nl-BE" sz="3200" i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DA8B6FB-C47A-4A6E-A68C-6AB233899B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4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9"/>
    </mc:Choice>
    <mc:Fallback xmlns="">
      <p:transition spd="slow" advTm="14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F790F-1B53-4DB1-BC19-51B69B8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KONSONANTEN</a:t>
            </a:r>
            <a:r>
              <a:rPr lang="nl-BE" sz="2000" dirty="0"/>
              <a:t>   (medeklinkers)</a:t>
            </a:r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5B447-49A5-437F-8BD4-DAD79EA6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9" y="2336873"/>
            <a:ext cx="9239823" cy="35993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k</a:t>
            </a:r>
            <a:r>
              <a:rPr lang="nl-BE" sz="3200" dirty="0"/>
              <a:t>	k</a:t>
            </a:r>
            <a:r>
              <a:rPr lang="nl-BE" sz="1800" dirty="0"/>
              <a:t>(h)</a:t>
            </a:r>
            <a:r>
              <a:rPr lang="nl-BE" sz="3200" dirty="0"/>
              <a:t>		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</a:rPr>
              <a:t>k</a:t>
            </a:r>
            <a:r>
              <a:rPr lang="nl-BE" sz="3200" i="1" dirty="0"/>
              <a:t>ommen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p</a:t>
            </a:r>
            <a:r>
              <a:rPr lang="nl-BE" sz="3200" dirty="0"/>
              <a:t>	p</a:t>
            </a:r>
            <a:r>
              <a:rPr lang="nl-BE" sz="1800" dirty="0"/>
              <a:t>(h)</a:t>
            </a:r>
            <a:r>
              <a:rPr lang="nl-BE" sz="3200" dirty="0"/>
              <a:t>		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</a:rPr>
              <a:t>P</a:t>
            </a:r>
            <a:r>
              <a:rPr lang="nl-BE" sz="3200" i="1" dirty="0"/>
              <a:t>erson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t</a:t>
            </a:r>
            <a:r>
              <a:rPr lang="nl-BE" sz="3200" dirty="0"/>
              <a:t>	t</a:t>
            </a:r>
            <a:r>
              <a:rPr lang="nl-BE" sz="1800" dirty="0"/>
              <a:t>(h)</a:t>
            </a:r>
            <a:r>
              <a:rPr lang="nl-BE" sz="3200" dirty="0"/>
              <a:t>		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T</a:t>
            </a:r>
            <a:r>
              <a:rPr lang="nl-BE" sz="3200" i="1" dirty="0" err="1"/>
              <a:t>ürkei</a:t>
            </a:r>
            <a:endParaRPr lang="nl-BE" sz="3200" i="1" dirty="0"/>
          </a:p>
          <a:p>
            <a:pPr marL="0" indent="0">
              <a:lnSpc>
                <a:spcPct val="150000"/>
              </a:lnSpc>
              <a:buNone/>
            </a:pPr>
            <a:endParaRPr lang="nl-BE" sz="3200" i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E434348-C3F9-4372-9008-753B987779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3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3"/>
    </mc:Choice>
    <mc:Fallback xmlns="">
      <p:transition spd="slow" advTm="18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F790F-1B53-4DB1-BC19-51B69B8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dirty="0"/>
              <a:t>KOMBINATIONEN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5B447-49A5-437F-8BD4-DAD79EA6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 err="1"/>
              <a:t>Beginn</a:t>
            </a:r>
            <a:r>
              <a:rPr lang="nl-BE" sz="3200" dirty="0"/>
              <a:t> </a:t>
            </a:r>
            <a:r>
              <a:rPr lang="nl-BE" sz="3200" dirty="0" err="1"/>
              <a:t>von</a:t>
            </a:r>
            <a:r>
              <a:rPr lang="nl-BE" sz="3200" dirty="0"/>
              <a:t> </a:t>
            </a:r>
            <a:r>
              <a:rPr lang="nl-BE" sz="3200" dirty="0" err="1"/>
              <a:t>einem</a:t>
            </a:r>
            <a:r>
              <a:rPr lang="nl-BE" sz="3200" dirty="0"/>
              <a:t> Wort: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 err="1">
                <a:solidFill>
                  <a:schemeClr val="tx2">
                    <a:lumMod val="25000"/>
                  </a:schemeClr>
                </a:solidFill>
              </a:rPr>
              <a:t>sp</a:t>
            </a:r>
            <a:r>
              <a:rPr lang="nl-BE" sz="3200" dirty="0"/>
              <a:t>	</a:t>
            </a:r>
            <a:r>
              <a:rPr lang="nl-BE" sz="3200" dirty="0">
                <a:latin typeface="Trebuchet MS" panose="020B0603020202020204" pitchFamily="34" charset="0"/>
              </a:rPr>
              <a:t>∫p		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sp</a:t>
            </a:r>
            <a:r>
              <a:rPr lang="nl-BE" sz="3200" i="1" dirty="0" err="1">
                <a:latin typeface="Trebuchet MS" panose="020B0603020202020204" pitchFamily="34" charset="0"/>
              </a:rPr>
              <a:t>ielen</a:t>
            </a:r>
            <a:r>
              <a:rPr lang="nl-BE" sz="3200" i="1" dirty="0">
                <a:latin typeface="Trebuchet MS" panose="020B0603020202020204" pitchFamily="34" charset="0"/>
              </a:rPr>
              <a:t> – 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Sp</a:t>
            </a:r>
            <a:r>
              <a:rPr lang="nl-BE" sz="3200" i="1" dirty="0">
                <a:latin typeface="Trebuchet MS" panose="020B0603020202020204" pitchFamily="34" charset="0"/>
              </a:rPr>
              <a:t>ort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st</a:t>
            </a:r>
            <a:r>
              <a:rPr lang="nl-BE" sz="3200" dirty="0">
                <a:latin typeface="Trebuchet MS" panose="020B0603020202020204" pitchFamily="34" charset="0"/>
              </a:rPr>
              <a:t>	∫t		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St</a:t>
            </a:r>
            <a:r>
              <a:rPr lang="nl-BE" sz="3200" i="1" dirty="0">
                <a:latin typeface="Trebuchet MS" panose="020B0603020202020204" pitchFamily="34" charset="0"/>
              </a:rPr>
              <a:t>adt</a:t>
            </a:r>
            <a:endParaRPr lang="nl-BE" sz="3200" i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A904118-C419-4B9B-ACA2-7C72A5A094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71"/>
    </mc:Choice>
    <mc:Fallback xmlns="">
      <p:transition spd="slow" advTm="25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F790F-1B53-4DB1-BC19-51B69B8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dirty="0"/>
              <a:t>KOMBINATIONEN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5B447-49A5-437F-8BD4-DAD79EA6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3200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 err="1">
                <a:solidFill>
                  <a:schemeClr val="tx2">
                    <a:lumMod val="25000"/>
                  </a:schemeClr>
                </a:solidFill>
              </a:rPr>
              <a:t>sch</a:t>
            </a:r>
            <a:r>
              <a:rPr lang="nl-BE" sz="3200" dirty="0"/>
              <a:t>	</a:t>
            </a:r>
            <a:r>
              <a:rPr lang="nl-BE" sz="3200" dirty="0">
                <a:latin typeface="Trebuchet MS" panose="020B0603020202020204" pitchFamily="34" charset="0"/>
              </a:rPr>
              <a:t>∫		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Sch</a:t>
            </a:r>
            <a:r>
              <a:rPr lang="nl-BE" sz="3200" i="1" dirty="0" err="1">
                <a:latin typeface="Trebuchet MS" panose="020B0603020202020204" pitchFamily="34" charset="0"/>
              </a:rPr>
              <a:t>weden</a:t>
            </a:r>
            <a:r>
              <a:rPr lang="nl-BE" sz="3200" i="1" dirty="0">
                <a:latin typeface="Trebuchet MS" panose="020B0603020202020204" pitchFamily="34" charset="0"/>
              </a:rPr>
              <a:t> – </a:t>
            </a:r>
            <a:r>
              <a:rPr lang="nl-BE" sz="3200" i="1" dirty="0" err="1">
                <a:latin typeface="Trebuchet MS" panose="020B0603020202020204" pitchFamily="34" charset="0"/>
              </a:rPr>
              <a:t>Deut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sch</a:t>
            </a:r>
            <a:endParaRPr lang="nl-BE" sz="3200" dirty="0">
              <a:solidFill>
                <a:schemeClr val="tx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 err="1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ch</a:t>
            </a:r>
            <a:r>
              <a:rPr lang="nl-BE" sz="3200" dirty="0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nl-BE" sz="3200" dirty="0">
                <a:latin typeface="Trebuchet MS" panose="020B0603020202020204" pitchFamily="34" charset="0"/>
              </a:rPr>
              <a:t>X		</a:t>
            </a:r>
            <a:r>
              <a:rPr lang="nl-BE" sz="3200" dirty="0" err="1">
                <a:latin typeface="Trebuchet MS" panose="020B0603020202020204" pitchFamily="34" charset="0"/>
              </a:rPr>
              <a:t>ho</a:t>
            </a:r>
            <a:r>
              <a:rPr lang="nl-BE" sz="3200" dirty="0" err="1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ch</a:t>
            </a:r>
            <a:r>
              <a:rPr lang="nl-BE" sz="3200" dirty="0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nl-BE" sz="3200" dirty="0">
                <a:latin typeface="Trebuchet MS" panose="020B0603020202020204" pitchFamily="34" charset="0"/>
              </a:rPr>
              <a:t>- </a:t>
            </a:r>
            <a:r>
              <a:rPr lang="nl-BE" sz="3200" dirty="0" err="1">
                <a:latin typeface="Trebuchet MS" panose="020B0603020202020204" pitchFamily="34" charset="0"/>
              </a:rPr>
              <a:t>Bu</a:t>
            </a:r>
            <a:r>
              <a:rPr lang="nl-BE" sz="3200" dirty="0" err="1">
                <a:solidFill>
                  <a:schemeClr val="tx2">
                    <a:lumMod val="25000"/>
                  </a:schemeClr>
                </a:solidFill>
                <a:latin typeface="Trebuchet MS" panose="020B0603020202020204" pitchFamily="34" charset="0"/>
              </a:rPr>
              <a:t>ch</a:t>
            </a:r>
            <a:endParaRPr lang="nl-BE" sz="3200" dirty="0">
              <a:solidFill>
                <a:schemeClr val="tx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885A97D-4536-4459-9F85-7C92D3CE07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5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9"/>
    </mc:Choice>
    <mc:Fallback xmlns="">
      <p:transition spd="slow" advTm="18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4CE2B-2FF9-4406-B1A5-927F94B0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WARUM SO WICHTIG?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9941FD-07A7-4F7C-8CD6-EB5747CF8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830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3200" dirty="0" err="1"/>
              <a:t>korrekte</a:t>
            </a:r>
            <a:r>
              <a:rPr lang="nl-BE" sz="3200" dirty="0"/>
              <a:t> </a:t>
            </a:r>
            <a:r>
              <a:rPr lang="nl-BE" sz="3200" dirty="0" err="1"/>
              <a:t>deutsche</a:t>
            </a:r>
            <a:r>
              <a:rPr lang="nl-BE" sz="3200" dirty="0"/>
              <a:t> </a:t>
            </a:r>
            <a:r>
              <a:rPr lang="nl-BE" sz="3200" dirty="0" err="1"/>
              <a:t>Aussprache</a:t>
            </a:r>
            <a:endParaRPr lang="nl-BE" sz="3200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/>
              <a:t>	</a:t>
            </a:r>
            <a:r>
              <a:rPr lang="nl-BE" sz="3200" dirty="0">
                <a:sym typeface="Wingdings" panose="05000000000000000000" pitchFamily="2" charset="2"/>
              </a:rPr>
              <a:t> Link </a:t>
            </a:r>
            <a:r>
              <a:rPr lang="nl-BE" sz="3200" dirty="0" err="1">
                <a:sym typeface="Wingdings" panose="05000000000000000000" pitchFamily="2" charset="2"/>
              </a:rPr>
              <a:t>mit</a:t>
            </a:r>
            <a:r>
              <a:rPr lang="nl-BE" sz="3200" dirty="0">
                <a:sym typeface="Wingdings" panose="05000000000000000000" pitchFamily="2" charset="2"/>
              </a:rPr>
              <a:t> </a:t>
            </a:r>
            <a:r>
              <a:rPr lang="nl-BE" sz="3200" dirty="0" err="1">
                <a:sym typeface="Wingdings" panose="05000000000000000000" pitchFamily="2" charset="2"/>
              </a:rPr>
              <a:t>Niederländisch</a:t>
            </a:r>
            <a:r>
              <a:rPr lang="nl-BE" sz="3200" dirty="0">
                <a:sym typeface="Wingdings" panose="05000000000000000000" pitchFamily="2" charset="2"/>
              </a:rPr>
              <a:t> </a:t>
            </a:r>
            <a:r>
              <a:rPr lang="nl-BE" sz="3200" dirty="0" err="1">
                <a:sym typeface="Wingdings" panose="05000000000000000000" pitchFamily="2" charset="2"/>
              </a:rPr>
              <a:t>ist</a:t>
            </a:r>
            <a:r>
              <a:rPr lang="nl-BE" sz="3200" dirty="0">
                <a:sym typeface="Wingdings" panose="05000000000000000000" pitchFamily="2" charset="2"/>
              </a:rPr>
              <a:t> </a:t>
            </a:r>
            <a:r>
              <a:rPr lang="nl-BE" sz="3200" dirty="0" err="1">
                <a:sym typeface="Wingdings" panose="05000000000000000000" pitchFamily="2" charset="2"/>
              </a:rPr>
              <a:t>deutlicher</a:t>
            </a:r>
            <a:endParaRPr lang="nl-BE" sz="3200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ym typeface="Wingdings" panose="05000000000000000000" pitchFamily="2" charset="2"/>
              </a:rPr>
              <a:t>	 </a:t>
            </a:r>
            <a:r>
              <a:rPr lang="nl-BE" sz="32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 </a:t>
            </a:r>
            <a:r>
              <a:rPr lang="nl-BE" sz="32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besser</a:t>
            </a:r>
            <a:r>
              <a:rPr lang="nl-BE" sz="3200" dirty="0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l-BE" sz="3200" dirty="0" err="1">
                <a:solidFill>
                  <a:schemeClr val="tx2">
                    <a:lumMod val="25000"/>
                  </a:schemeClr>
                </a:solidFill>
                <a:sym typeface="Wingdings" panose="05000000000000000000" pitchFamily="2" charset="2"/>
              </a:rPr>
              <a:t>verstehen</a:t>
            </a:r>
            <a:endParaRPr lang="nl-BE" sz="3200" dirty="0">
              <a:solidFill>
                <a:schemeClr val="tx2">
                  <a:lumMod val="2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BE" sz="3200" i="1" dirty="0" err="1">
                <a:sym typeface="Wingdings" panose="05000000000000000000" pitchFamily="2" charset="2"/>
              </a:rPr>
              <a:t>z.B.</a:t>
            </a:r>
            <a:r>
              <a:rPr lang="nl-BE" sz="3200" i="1" dirty="0">
                <a:sym typeface="Wingdings" panose="05000000000000000000" pitchFamily="2" charset="2"/>
              </a:rPr>
              <a:t> </a:t>
            </a:r>
            <a:r>
              <a:rPr lang="nl-BE" sz="3200" i="1" dirty="0" err="1">
                <a:sym typeface="Wingdings" panose="05000000000000000000" pitchFamily="2" charset="2"/>
              </a:rPr>
              <a:t>rufen</a:t>
            </a:r>
            <a:r>
              <a:rPr lang="nl-BE" sz="3200" i="1" dirty="0">
                <a:sym typeface="Wingdings" panose="05000000000000000000" pitchFamily="2" charset="2"/>
              </a:rPr>
              <a:t> - </a:t>
            </a:r>
            <a:r>
              <a:rPr lang="nl-BE" sz="3200" i="1" dirty="0" err="1">
                <a:sym typeface="Wingdings" panose="05000000000000000000" pitchFamily="2" charset="2"/>
              </a:rPr>
              <a:t>Umgebung</a:t>
            </a:r>
            <a:endParaRPr lang="nl-BE" sz="3200" i="1" dirty="0">
              <a:sym typeface="Wingdings" panose="05000000000000000000" pitchFamily="2" charset="2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D74A340-73D1-4096-9CDA-09DCA6350B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59"/>
    </mc:Choice>
    <mc:Fallback xmlns="">
      <p:transition spd="slow" advTm="5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F790F-1B53-4DB1-BC19-51B69B8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VOKALE</a:t>
            </a:r>
            <a:r>
              <a:rPr lang="nl-BE" sz="2000" dirty="0"/>
              <a:t>     (klinkers)</a:t>
            </a:r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5B447-49A5-437F-8BD4-DAD79EA6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412152" cy="43158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3600" dirty="0"/>
              <a:t>wie </a:t>
            </a:r>
            <a:r>
              <a:rPr lang="nl-BE" sz="3600" dirty="0" err="1"/>
              <a:t>auf</a:t>
            </a:r>
            <a:r>
              <a:rPr lang="nl-BE" sz="3600" dirty="0"/>
              <a:t> </a:t>
            </a:r>
            <a:r>
              <a:rPr lang="nl-BE" sz="3600" dirty="0" err="1"/>
              <a:t>Niederländisch</a:t>
            </a:r>
            <a:r>
              <a:rPr lang="nl-BE" sz="3600" dirty="0"/>
              <a:t>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a</a:t>
            </a:r>
            <a:r>
              <a:rPr lang="nl-BE" sz="3200" dirty="0"/>
              <a:t>			</a:t>
            </a:r>
            <a:r>
              <a:rPr lang="nl-BE" sz="3200" i="1" dirty="0"/>
              <a:t>h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</a:rPr>
              <a:t>a</a:t>
            </a:r>
            <a:r>
              <a:rPr lang="nl-BE" sz="3200" i="1" dirty="0"/>
              <a:t>t - </a:t>
            </a:r>
            <a:r>
              <a:rPr lang="nl-BE" sz="3200" i="1" dirty="0" err="1"/>
              <a:t>h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a</a:t>
            </a:r>
            <a:r>
              <a:rPr lang="nl-BE" sz="3200" i="1" dirty="0" err="1"/>
              <a:t>ben</a:t>
            </a:r>
            <a:r>
              <a:rPr lang="nl-BE" sz="3200" dirty="0"/>
              <a:t>		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e</a:t>
            </a:r>
            <a:r>
              <a:rPr lang="nl-BE" sz="3200" dirty="0"/>
              <a:t>			</a:t>
            </a:r>
            <a:r>
              <a:rPr lang="nl-BE" sz="3200" i="1" dirty="0" err="1"/>
              <a:t>k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e</a:t>
            </a:r>
            <a:r>
              <a:rPr lang="nl-BE" sz="3200" i="1" dirty="0" err="1"/>
              <a:t>nnt</a:t>
            </a:r>
            <a:r>
              <a:rPr lang="nl-BE" sz="3200" i="1" dirty="0"/>
              <a:t> - </a:t>
            </a:r>
            <a:r>
              <a:rPr lang="nl-BE" sz="3200" i="1" dirty="0" err="1"/>
              <a:t>l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e</a:t>
            </a:r>
            <a:r>
              <a:rPr lang="nl-BE" sz="3200" i="1" dirty="0" err="1"/>
              <a:t>sen</a:t>
            </a:r>
            <a:endParaRPr lang="nl-BE" sz="3200" i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nl-BE" sz="3200" dirty="0"/>
              <a:t>			</a:t>
            </a:r>
            <a:r>
              <a:rPr lang="nl-BE" sz="3200" i="1" dirty="0"/>
              <a:t>K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nl-BE" sz="3200" i="1" dirty="0"/>
              <a:t>nd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o</a:t>
            </a:r>
            <a:r>
              <a:rPr lang="nl-BE" sz="3200" dirty="0"/>
              <a:t>			</a:t>
            </a:r>
            <a:r>
              <a:rPr lang="nl-BE" sz="3200" i="1" dirty="0" err="1"/>
              <a:t>f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o</a:t>
            </a:r>
            <a:r>
              <a:rPr lang="nl-BE" sz="3200" i="1" dirty="0" err="1"/>
              <a:t>lgt</a:t>
            </a:r>
            <a:r>
              <a:rPr lang="nl-BE" sz="3200" i="1" dirty="0"/>
              <a:t> - </a:t>
            </a:r>
            <a:r>
              <a:rPr lang="nl-BE" sz="3200" i="1" dirty="0" err="1"/>
              <a:t>H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o</a:t>
            </a:r>
            <a:r>
              <a:rPr lang="nl-BE" sz="3200" i="1" dirty="0" err="1"/>
              <a:t>se</a:t>
            </a:r>
            <a:endParaRPr lang="nl-BE" sz="32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33FEB04-78EE-4847-8F8B-F7094E736C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09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8"/>
    </mc:Choice>
    <mc:Fallback xmlns="">
      <p:transition spd="slow" advTm="2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F790F-1B53-4DB1-BC19-51B69B8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VOKALE</a:t>
            </a:r>
            <a:r>
              <a:rPr lang="nl-BE" sz="2000" dirty="0"/>
              <a:t>     (klinkers)</a:t>
            </a:r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5B447-49A5-437F-8BD4-DAD79EA6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412152" cy="43158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3600" dirty="0"/>
              <a:t>anders wie </a:t>
            </a:r>
            <a:r>
              <a:rPr lang="nl-BE" sz="3600" dirty="0" err="1"/>
              <a:t>auf</a:t>
            </a:r>
            <a:r>
              <a:rPr lang="nl-BE" sz="3600" dirty="0"/>
              <a:t> </a:t>
            </a:r>
            <a:r>
              <a:rPr lang="nl-BE" sz="3600" dirty="0" err="1"/>
              <a:t>Niederländisch</a:t>
            </a:r>
            <a:r>
              <a:rPr lang="nl-BE" sz="3600" dirty="0"/>
              <a:t>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u</a:t>
            </a:r>
            <a:r>
              <a:rPr lang="nl-BE" sz="3200" dirty="0"/>
              <a:t>	</a:t>
            </a:r>
            <a:r>
              <a:rPr lang="nl-BE" dirty="0"/>
              <a:t>​</a:t>
            </a:r>
            <a:r>
              <a:rPr lang="nl-BE" sz="3200" dirty="0"/>
              <a:t>ʊ - u:	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u</a:t>
            </a:r>
            <a:r>
              <a:rPr lang="nl-BE" sz="3200" i="1" dirty="0" err="1"/>
              <a:t>nd</a:t>
            </a:r>
            <a:r>
              <a:rPr lang="nl-BE" sz="3200" i="1" dirty="0"/>
              <a:t> - </a:t>
            </a:r>
            <a:r>
              <a:rPr lang="nl-BE" sz="3200" i="1" dirty="0" err="1"/>
              <a:t>s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u</a:t>
            </a:r>
            <a:r>
              <a:rPr lang="nl-BE" sz="3200" i="1" dirty="0" err="1"/>
              <a:t>chen</a:t>
            </a:r>
            <a:r>
              <a:rPr lang="nl-BE" sz="3200" dirty="0"/>
              <a:t>		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y</a:t>
            </a:r>
            <a:r>
              <a:rPr lang="nl-BE" sz="3200" dirty="0"/>
              <a:t>	y – y:	</a:t>
            </a:r>
            <a:r>
              <a:rPr lang="nl-BE" sz="3200" i="1" dirty="0" err="1"/>
              <a:t>S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y</a:t>
            </a:r>
            <a:r>
              <a:rPr lang="nl-BE" sz="3200" i="1" dirty="0" err="1"/>
              <a:t>mbol</a:t>
            </a:r>
            <a:r>
              <a:rPr lang="nl-BE" sz="3200" i="1" dirty="0"/>
              <a:t> - T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</a:rPr>
              <a:t>y</a:t>
            </a:r>
            <a:r>
              <a:rPr lang="nl-BE" sz="3200" i="1" dirty="0"/>
              <a:t>p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912A37E-107F-4DC8-BE0B-BD20D7E317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4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26"/>
    </mc:Choice>
    <mc:Fallback xmlns="">
      <p:transition spd="slow" advTm="22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F790F-1B53-4DB1-BC19-51B69B8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VOKALE</a:t>
            </a:r>
            <a:r>
              <a:rPr lang="nl-BE" sz="2000" dirty="0"/>
              <a:t>     (klinkers)</a:t>
            </a:r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5B447-49A5-437F-8BD4-DAD79EA6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6873"/>
            <a:ext cx="5561045" cy="43158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3600" dirty="0"/>
              <a:t>Umlaut: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a	</a:t>
            </a:r>
            <a:r>
              <a:rPr lang="nl-BE" sz="3200" dirty="0"/>
              <a:t>a – a:</a:t>
            </a: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nl-BE" sz="3200" i="1" dirty="0" err="1"/>
              <a:t>f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a</a:t>
            </a:r>
            <a:r>
              <a:rPr lang="nl-BE" sz="3200" i="1" dirty="0" err="1"/>
              <a:t>llen</a:t>
            </a:r>
            <a:r>
              <a:rPr lang="nl-BE" sz="3200" i="1" dirty="0"/>
              <a:t> - </a:t>
            </a:r>
            <a:r>
              <a:rPr lang="nl-BE" sz="3200" i="1" dirty="0" err="1"/>
              <a:t>V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a</a:t>
            </a:r>
            <a:r>
              <a:rPr lang="nl-BE" sz="3200" i="1" dirty="0" err="1"/>
              <a:t>ter</a:t>
            </a:r>
            <a:endParaRPr lang="nl-BE" sz="3200" i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o	</a:t>
            </a:r>
            <a:r>
              <a:rPr lang="nl-BE" dirty="0"/>
              <a:t>​</a:t>
            </a:r>
            <a:r>
              <a:rPr lang="nl-BE" sz="3200" dirty="0"/>
              <a:t>ɔ - o:</a:t>
            </a: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nl-BE" sz="3200" i="1" dirty="0"/>
              <a:t>Pers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</a:rPr>
              <a:t>o</a:t>
            </a:r>
            <a:r>
              <a:rPr lang="nl-BE" sz="3200" i="1" dirty="0"/>
              <a:t>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u</a:t>
            </a:r>
            <a:r>
              <a:rPr lang="nl-BE" sz="3200" dirty="0"/>
              <a:t>	ʊ - u: 	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u</a:t>
            </a:r>
            <a:r>
              <a:rPr lang="nl-BE" sz="3200" i="1" dirty="0" err="1"/>
              <a:t>nd</a:t>
            </a:r>
            <a:r>
              <a:rPr lang="nl-BE" sz="3200" i="1" dirty="0"/>
              <a:t> - </a:t>
            </a:r>
            <a:r>
              <a:rPr lang="nl-BE" sz="3200" i="1" dirty="0" err="1"/>
              <a:t>Sch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u</a:t>
            </a:r>
            <a:r>
              <a:rPr lang="nl-BE" sz="3200" i="1" dirty="0" err="1"/>
              <a:t>le</a:t>
            </a:r>
            <a:endParaRPr lang="nl-BE" sz="3200" dirty="0"/>
          </a:p>
          <a:p>
            <a:pPr marL="457200" lvl="1" indent="0">
              <a:lnSpc>
                <a:spcPct val="150000"/>
              </a:lnSpc>
              <a:buNone/>
            </a:pPr>
            <a:endParaRPr lang="nl-BE" sz="3200" i="1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3A1F0DF-AF23-4245-B726-83AFEE23BF90}"/>
              </a:ext>
            </a:extLst>
          </p:cNvPr>
          <p:cNvSpPr txBox="1">
            <a:spLocks/>
          </p:cNvSpPr>
          <p:nvPr/>
        </p:nvSpPr>
        <p:spPr>
          <a:xfrm>
            <a:off x="5467739" y="2336873"/>
            <a:ext cx="6540759" cy="431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BE" sz="3600" dirty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ä</a:t>
            </a:r>
            <a:r>
              <a:rPr lang="nl-BE" sz="3200" dirty="0"/>
              <a:t>	</a:t>
            </a:r>
            <a:r>
              <a:rPr lang="nl-BE" sz="3200" dirty="0">
                <a:sym typeface="Symbol" panose="05050102010706020507" pitchFamily="18" charset="2"/>
              </a:rPr>
              <a:t> - : </a:t>
            </a:r>
            <a:r>
              <a:rPr lang="nl-BE" sz="3200" dirty="0"/>
              <a:t>	</a:t>
            </a:r>
            <a:r>
              <a:rPr lang="nl-BE" sz="3200" i="1" dirty="0" err="1"/>
              <a:t>f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ä</a:t>
            </a:r>
            <a:r>
              <a:rPr lang="nl-BE" sz="3200" i="1" dirty="0" err="1"/>
              <a:t>llt</a:t>
            </a:r>
            <a:r>
              <a:rPr lang="nl-BE" sz="3200" dirty="0"/>
              <a:t>	</a:t>
            </a:r>
            <a:r>
              <a:rPr lang="nl-BE" sz="3200" i="1" dirty="0"/>
              <a:t>- </a:t>
            </a:r>
            <a:r>
              <a:rPr lang="nl-BE" sz="3200" i="1" dirty="0" err="1"/>
              <a:t>V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ä</a:t>
            </a:r>
            <a:r>
              <a:rPr lang="nl-BE" sz="3200" i="1" dirty="0" err="1"/>
              <a:t>ter</a:t>
            </a:r>
            <a:endParaRPr lang="nl-BE" sz="3200" i="1" dirty="0"/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ö</a:t>
            </a:r>
            <a:r>
              <a:rPr lang="nl-BE" sz="3200" dirty="0"/>
              <a:t>	</a:t>
            </a:r>
            <a:r>
              <a:rPr lang="nl-BE" sz="3200" dirty="0">
                <a:latin typeface="Trebuchet MS" panose="020B0603020202020204" pitchFamily="34" charset="0"/>
              </a:rPr>
              <a:t>œ – </a:t>
            </a:r>
            <a:r>
              <a:rPr lang="nl-BE" sz="2400" dirty="0">
                <a:latin typeface="Trebuchet MS" panose="020B0603020202020204" pitchFamily="34" charset="0"/>
              </a:rPr>
              <a:t>Ø</a:t>
            </a:r>
            <a:r>
              <a:rPr lang="nl-BE" sz="3200" dirty="0">
                <a:latin typeface="Trebuchet MS" panose="020B0603020202020204" pitchFamily="34" charset="0"/>
              </a:rPr>
              <a:t>:</a:t>
            </a:r>
            <a:r>
              <a:rPr lang="nl-BE" sz="3200" dirty="0"/>
              <a:t>	</a:t>
            </a:r>
            <a:r>
              <a:rPr lang="nl-BE" sz="3200" i="1" dirty="0" err="1"/>
              <a:t>W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ö</a:t>
            </a:r>
            <a:r>
              <a:rPr lang="nl-BE" sz="3200" i="1" dirty="0" err="1"/>
              <a:t>rter</a:t>
            </a:r>
            <a:r>
              <a:rPr lang="nl-BE" sz="3200" dirty="0"/>
              <a:t> - </a:t>
            </a:r>
            <a:r>
              <a:rPr lang="nl-BE" sz="3200" i="1" dirty="0" err="1"/>
              <a:t>pers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ö</a:t>
            </a:r>
            <a:r>
              <a:rPr lang="nl-BE" sz="3200" i="1" dirty="0" err="1"/>
              <a:t>nlich</a:t>
            </a:r>
            <a:endParaRPr lang="nl-BE" sz="3200" i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ü</a:t>
            </a:r>
            <a:r>
              <a:rPr lang="nl-BE" sz="3200" dirty="0"/>
              <a:t>	y – y:	</a:t>
            </a:r>
            <a:r>
              <a:rPr lang="nl-BE" sz="3200" i="1" dirty="0" err="1"/>
              <a:t>f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ü</a:t>
            </a:r>
            <a:r>
              <a:rPr lang="nl-BE" sz="3200" i="1" dirty="0" err="1"/>
              <a:t>nf</a:t>
            </a:r>
            <a:r>
              <a:rPr lang="nl-BE" sz="3200" i="1" dirty="0"/>
              <a:t> - </a:t>
            </a:r>
            <a:r>
              <a:rPr lang="nl-BE" sz="3200" i="1" dirty="0" err="1"/>
              <a:t>Sch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ü</a:t>
            </a:r>
            <a:r>
              <a:rPr lang="nl-BE" sz="3200" i="1" dirty="0" err="1"/>
              <a:t>ler</a:t>
            </a:r>
            <a:endParaRPr lang="nl-BE" sz="3200" i="1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2E89F22-BFB4-4847-9895-8148B6B40CA5}"/>
              </a:ext>
            </a:extLst>
          </p:cNvPr>
          <p:cNvCxnSpPr>
            <a:cxnSpLocks/>
          </p:cNvCxnSpPr>
          <p:nvPr/>
        </p:nvCxnSpPr>
        <p:spPr>
          <a:xfrm>
            <a:off x="5738327" y="3349690"/>
            <a:ext cx="0" cy="2351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C396850-79E7-4393-BE3A-584D603297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2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82"/>
    </mc:Choice>
    <mc:Fallback xmlns="">
      <p:transition spd="slow" advTm="51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F790F-1B53-4DB1-BC19-51B69B8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DIPHTONGE</a:t>
            </a:r>
            <a:r>
              <a:rPr lang="nl-BE" sz="2000" dirty="0"/>
              <a:t>     (tweeklanken)</a:t>
            </a:r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5B447-49A5-437F-8BD4-DAD79EA6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2" y="2603241"/>
            <a:ext cx="5859623" cy="40494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ie	</a:t>
            </a:r>
            <a:r>
              <a:rPr lang="nl-BE" sz="3200" dirty="0"/>
              <a:t>i:</a:t>
            </a: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		</a:t>
            </a:r>
            <a:r>
              <a:rPr lang="nl-BE" sz="3200" i="1" dirty="0" err="1"/>
              <a:t>Gr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ie</a:t>
            </a:r>
            <a:r>
              <a:rPr lang="nl-BE" sz="3200" i="1" dirty="0" err="1"/>
              <a:t>chenland</a:t>
            </a:r>
            <a:endParaRPr lang="nl-BE" sz="3200" i="1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au	</a:t>
            </a:r>
            <a:r>
              <a:rPr lang="nl-BE" sz="3200" dirty="0" err="1"/>
              <a:t>aʊ</a:t>
            </a:r>
            <a:r>
              <a:rPr lang="nl-BE" sz="3200" dirty="0"/>
              <a:t> </a:t>
            </a: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		</a:t>
            </a:r>
            <a:r>
              <a:rPr lang="nl-BE" sz="3200" i="1" dirty="0" err="1"/>
              <a:t>B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au</a:t>
            </a:r>
            <a:r>
              <a:rPr lang="nl-BE" sz="3200" i="1" dirty="0" err="1"/>
              <a:t>m</a:t>
            </a:r>
            <a:endParaRPr lang="nl-BE" sz="3200" i="1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ei	</a:t>
            </a:r>
            <a:r>
              <a:rPr lang="nl-BE" sz="3200" dirty="0"/>
              <a:t>​ai	</a:t>
            </a: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nl-BE" sz="3200" i="1" dirty="0" err="1"/>
              <a:t>n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ei</a:t>
            </a:r>
            <a:r>
              <a:rPr lang="nl-BE" sz="3200" i="1" dirty="0" err="1"/>
              <a:t>n</a:t>
            </a:r>
            <a:endParaRPr lang="nl-BE" sz="3200" i="1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nl-BE" sz="3200" dirty="0"/>
              <a:t>	</a:t>
            </a:r>
            <a:r>
              <a:rPr lang="nl-BE" sz="3200" dirty="0" err="1"/>
              <a:t>ɔy</a:t>
            </a:r>
            <a:r>
              <a:rPr lang="nl-BE" sz="3200" dirty="0"/>
              <a:t> 		</a:t>
            </a:r>
            <a:r>
              <a:rPr lang="nl-BE" sz="3200" i="1" dirty="0" err="1"/>
              <a:t>n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nl-BE" sz="3200" i="1" dirty="0" err="1"/>
              <a:t>n</a:t>
            </a:r>
            <a:endParaRPr lang="nl-BE" sz="3200" i="1" dirty="0"/>
          </a:p>
          <a:p>
            <a:pPr marL="457200" lvl="1" indent="0">
              <a:lnSpc>
                <a:spcPct val="150000"/>
              </a:lnSpc>
              <a:buNone/>
            </a:pPr>
            <a:endParaRPr lang="nl-BE" sz="3200" i="1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2E89F22-BFB4-4847-9895-8148B6B40CA5}"/>
              </a:ext>
            </a:extLst>
          </p:cNvPr>
          <p:cNvCxnSpPr>
            <a:cxnSpLocks/>
          </p:cNvCxnSpPr>
          <p:nvPr/>
        </p:nvCxnSpPr>
        <p:spPr>
          <a:xfrm>
            <a:off x="6068008" y="2738535"/>
            <a:ext cx="0" cy="3111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C83D6AF-E09E-48FB-8518-ED3A78E70EC6}"/>
              </a:ext>
            </a:extLst>
          </p:cNvPr>
          <p:cNvSpPr txBox="1">
            <a:spLocks/>
          </p:cNvSpPr>
          <p:nvPr/>
        </p:nvSpPr>
        <p:spPr>
          <a:xfrm>
            <a:off x="6251510" y="2603241"/>
            <a:ext cx="5411753" cy="404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 err="1">
                <a:solidFill>
                  <a:schemeClr val="tx2">
                    <a:lumMod val="25000"/>
                  </a:schemeClr>
                </a:solidFill>
              </a:rPr>
              <a:t>äu</a:t>
            </a: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nl-BE" sz="3200" dirty="0"/>
              <a:t> </a:t>
            </a:r>
            <a:r>
              <a:rPr lang="nl-BE" sz="3200" dirty="0" err="1"/>
              <a:t>ɔy</a:t>
            </a:r>
            <a:r>
              <a:rPr lang="nl-BE" sz="3200" dirty="0"/>
              <a:t> </a:t>
            </a: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		</a:t>
            </a:r>
            <a:r>
              <a:rPr lang="nl-BE" sz="3200" i="1" dirty="0" err="1"/>
              <a:t>B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äu</a:t>
            </a:r>
            <a:r>
              <a:rPr lang="nl-BE" sz="3200" i="1" dirty="0" err="1"/>
              <a:t>me</a:t>
            </a:r>
            <a:endParaRPr lang="nl-BE" sz="3200" i="1" dirty="0"/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nl-BE" sz="3200" i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5CEDE1B-3569-4E0C-BCFA-B4B54F99561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7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78"/>
    </mc:Choice>
    <mc:Fallback xmlns="">
      <p:transition spd="slow" advTm="44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F790F-1B53-4DB1-BC19-51B69B8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KONSONANTEN</a:t>
            </a:r>
            <a:r>
              <a:rPr lang="nl-BE" sz="2000" dirty="0"/>
              <a:t>   (medeklinkers)</a:t>
            </a:r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5B447-49A5-437F-8BD4-DAD79EA6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9" y="2336873"/>
            <a:ext cx="9239823" cy="35993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f</a:t>
            </a:r>
            <a:r>
              <a:rPr lang="nl-BE" sz="3200" dirty="0"/>
              <a:t>			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f</a:t>
            </a:r>
            <a:r>
              <a:rPr lang="nl-BE" sz="3200" i="1" dirty="0" err="1"/>
              <a:t>allen</a:t>
            </a:r>
            <a:endParaRPr lang="nl-BE" sz="3200" i="1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v</a:t>
            </a:r>
            <a:r>
              <a:rPr lang="nl-BE" sz="3200" dirty="0"/>
              <a:t>	f		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</a:rPr>
              <a:t>v</a:t>
            </a:r>
            <a:r>
              <a:rPr lang="nl-BE" sz="3200" i="1" dirty="0"/>
              <a:t>ier – 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V</a:t>
            </a:r>
            <a:r>
              <a:rPr lang="nl-BE" sz="3200" i="1" dirty="0" err="1"/>
              <a:t>ater</a:t>
            </a:r>
            <a:endParaRPr lang="nl-BE" sz="3200" i="1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w</a:t>
            </a:r>
            <a:r>
              <a:rPr lang="nl-BE" sz="3200" dirty="0"/>
              <a:t>	v		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</a:rPr>
              <a:t>W</a:t>
            </a:r>
            <a:r>
              <a:rPr lang="nl-BE" sz="3200" i="1" dirty="0"/>
              <a:t>agen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E92266A-FC94-4F1C-993A-0909C15BA3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5"/>
    </mc:Choice>
    <mc:Fallback xmlns="">
      <p:transition spd="slow" advTm="24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F790F-1B53-4DB1-BC19-51B69B8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KONSONANTEN</a:t>
            </a:r>
            <a:r>
              <a:rPr lang="nl-BE" sz="2000" dirty="0"/>
              <a:t>   (medeklinkers)</a:t>
            </a:r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5B447-49A5-437F-8BD4-DAD79EA6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9" y="2336872"/>
            <a:ext cx="11137641" cy="45211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s</a:t>
            </a:r>
            <a:r>
              <a:rPr lang="nl-BE" sz="3200" dirty="0"/>
              <a:t>	s		</a:t>
            </a:r>
            <a:r>
              <a:rPr lang="nl-BE" sz="3200" i="1" dirty="0"/>
              <a:t>da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</a:rPr>
              <a:t>s</a:t>
            </a:r>
            <a:endParaRPr lang="nl-BE" sz="3200" i="1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/>
              <a:t>	</a:t>
            </a:r>
            <a:r>
              <a:rPr lang="nl-BE" sz="3200" dirty="0" err="1"/>
              <a:t>z</a:t>
            </a:r>
            <a:r>
              <a:rPr lang="nl-BE" sz="3200" dirty="0"/>
              <a:t>		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s</a:t>
            </a:r>
            <a:r>
              <a:rPr lang="nl-BE" sz="3200" i="1" dirty="0" err="1"/>
              <a:t>ie</a:t>
            </a:r>
            <a:r>
              <a:rPr lang="nl-BE" sz="3200" i="1" dirty="0"/>
              <a:t> - </a:t>
            </a:r>
            <a:r>
              <a:rPr lang="nl-BE" sz="3200" i="1" dirty="0" err="1"/>
              <a:t>Bra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s</a:t>
            </a:r>
            <a:r>
              <a:rPr lang="nl-BE" sz="3200" i="1" dirty="0" err="1"/>
              <a:t>ilien</a:t>
            </a:r>
            <a:endParaRPr lang="nl-BE" sz="3200" i="1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ss</a:t>
            </a:r>
            <a:r>
              <a:rPr lang="nl-BE" sz="3200" dirty="0"/>
              <a:t>	s		</a:t>
            </a:r>
            <a:r>
              <a:rPr lang="nl-BE" sz="3200" i="1" dirty="0" err="1"/>
              <a:t>Brü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ss</a:t>
            </a:r>
            <a:r>
              <a:rPr lang="nl-BE" sz="3200" i="1" dirty="0" err="1"/>
              <a:t>el</a:t>
            </a:r>
            <a:r>
              <a:rPr lang="nl-BE" sz="3200" i="1" dirty="0"/>
              <a:t> – </a:t>
            </a:r>
            <a:r>
              <a:rPr lang="nl-BE" sz="3200" i="1" dirty="0" err="1"/>
              <a:t>da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ss</a:t>
            </a:r>
            <a:r>
              <a:rPr lang="nl-BE" sz="3200" i="1" dirty="0"/>
              <a:t> – </a:t>
            </a:r>
            <a:r>
              <a:rPr lang="nl-BE" sz="3200" i="1" dirty="0" err="1"/>
              <a:t>pa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ss</a:t>
            </a:r>
            <a:r>
              <a:rPr lang="nl-BE" sz="3200" i="1" dirty="0" err="1"/>
              <a:t>t</a:t>
            </a:r>
            <a:r>
              <a:rPr lang="nl-BE" sz="3200" i="1" dirty="0"/>
              <a:t> 	</a:t>
            </a:r>
            <a:r>
              <a:rPr lang="nl-BE" sz="2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nl-BE" sz="26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nach</a:t>
            </a:r>
            <a:r>
              <a:rPr lang="nl-BE" sz="2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BE" sz="26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kurzem</a:t>
            </a:r>
            <a:r>
              <a:rPr lang="nl-BE" sz="2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BE" sz="26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Vokal</a:t>
            </a:r>
            <a:r>
              <a:rPr lang="nl-BE" sz="2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nl-BE" sz="32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ß</a:t>
            </a:r>
            <a:r>
              <a:rPr lang="nl-BE" sz="3200" dirty="0"/>
              <a:t>	s		</a:t>
            </a:r>
            <a:r>
              <a:rPr lang="nl-BE" sz="3200" i="1" dirty="0" err="1"/>
              <a:t>gro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ß</a:t>
            </a:r>
            <a:r>
              <a:rPr lang="nl-BE" sz="3200" i="1" dirty="0"/>
              <a:t> - </a:t>
            </a:r>
            <a:r>
              <a:rPr lang="nl-BE" sz="3200" i="1" dirty="0" err="1"/>
              <a:t>hei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ß</a:t>
            </a:r>
            <a:r>
              <a:rPr lang="nl-BE" sz="3200" i="1" dirty="0"/>
              <a:t>	</a:t>
            </a:r>
            <a:r>
              <a:rPr lang="nl-BE" sz="2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nl-BE" sz="26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nach</a:t>
            </a:r>
            <a:r>
              <a:rPr lang="nl-BE" sz="2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BE" sz="26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langem</a:t>
            </a:r>
            <a:r>
              <a:rPr lang="nl-BE" sz="2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BE" sz="26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Vokal</a:t>
            </a:r>
            <a:r>
              <a:rPr lang="nl-BE" sz="2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/ </a:t>
            </a:r>
            <a:r>
              <a:rPr lang="nl-BE" sz="26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Diphtong</a:t>
            </a:r>
            <a:r>
              <a:rPr lang="nl-BE" sz="2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nl-BE" sz="3200" i="1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z</a:t>
            </a:r>
            <a:r>
              <a:rPr lang="nl-BE" sz="3200" dirty="0"/>
              <a:t>	ts		</a:t>
            </a:r>
            <a:r>
              <a:rPr lang="nl-BE" sz="3200" i="1" dirty="0" err="1"/>
              <a:t>Poli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z</a:t>
            </a:r>
            <a:r>
              <a:rPr lang="nl-BE" sz="3200" i="1" dirty="0" err="1"/>
              <a:t>ei</a:t>
            </a:r>
            <a:r>
              <a:rPr lang="nl-BE" sz="3200" i="1" dirty="0"/>
              <a:t> - </a:t>
            </a:r>
            <a:r>
              <a:rPr lang="nl-BE" sz="3200" i="1" dirty="0">
                <a:solidFill>
                  <a:schemeClr val="tx2">
                    <a:lumMod val="25000"/>
                  </a:schemeClr>
                </a:solidFill>
              </a:rPr>
              <a:t>Z</a:t>
            </a:r>
            <a:r>
              <a:rPr lang="nl-BE" sz="3200" i="1" dirty="0"/>
              <a:t>ürich</a:t>
            </a:r>
          </a:p>
          <a:p>
            <a:pPr marL="0" indent="0">
              <a:lnSpc>
                <a:spcPct val="150000"/>
              </a:lnSpc>
              <a:buNone/>
            </a:pPr>
            <a:endParaRPr lang="nl-BE" sz="3200" i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E45D1AB-DCB5-470F-AD2A-3A788149D5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5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67"/>
    </mc:Choice>
    <mc:Fallback xmlns="">
      <p:transition spd="slow" advTm="64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F790F-1B53-4DB1-BC19-51B69B8A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KONSONANTEN</a:t>
            </a:r>
            <a:r>
              <a:rPr lang="nl-BE" sz="2000" dirty="0"/>
              <a:t>   (medeklinkers)</a:t>
            </a:r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5B447-49A5-437F-8BD4-DAD79EA6E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9" y="2817845"/>
            <a:ext cx="10860833" cy="31183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3200" dirty="0">
                <a:solidFill>
                  <a:schemeClr val="tx2">
                    <a:lumMod val="25000"/>
                  </a:schemeClr>
                </a:solidFill>
              </a:rPr>
              <a:t>h</a:t>
            </a:r>
            <a:r>
              <a:rPr lang="nl-BE" sz="3200" dirty="0"/>
              <a:t>			</a:t>
            </a:r>
            <a:r>
              <a:rPr lang="nl-BE" sz="3200" i="1" dirty="0" err="1">
                <a:solidFill>
                  <a:schemeClr val="tx2">
                    <a:lumMod val="25000"/>
                  </a:schemeClr>
                </a:solidFill>
              </a:rPr>
              <a:t>h</a:t>
            </a:r>
            <a:r>
              <a:rPr lang="nl-BE" sz="3200" i="1" dirty="0" err="1"/>
              <a:t>och</a:t>
            </a:r>
            <a:endParaRPr lang="nl-BE" sz="3200" i="1" dirty="0"/>
          </a:p>
          <a:p>
            <a:pPr marL="0" indent="0">
              <a:lnSpc>
                <a:spcPct val="150000"/>
              </a:lnSpc>
              <a:buNone/>
            </a:pPr>
            <a:r>
              <a:rPr lang="nl-BE" sz="3200" dirty="0"/>
              <a:t>	/		</a:t>
            </a:r>
            <a:r>
              <a:rPr lang="nl-BE" sz="3200" dirty="0" err="1"/>
              <a:t>So</a:t>
            </a:r>
            <a:r>
              <a:rPr lang="nl-BE" sz="3200" dirty="0" err="1">
                <a:solidFill>
                  <a:schemeClr val="tx2">
                    <a:lumMod val="25000"/>
                  </a:schemeClr>
                </a:solidFill>
              </a:rPr>
              <a:t>h</a:t>
            </a:r>
            <a:r>
              <a:rPr lang="nl-BE" sz="3200" dirty="0" err="1"/>
              <a:t>n</a:t>
            </a:r>
            <a:r>
              <a:rPr lang="nl-BE" sz="3200" dirty="0"/>
              <a:t> – </a:t>
            </a:r>
            <a:r>
              <a:rPr lang="nl-BE" sz="3200" dirty="0" err="1"/>
              <a:t>U</a:t>
            </a:r>
            <a:r>
              <a:rPr lang="nl-BE" sz="3200" dirty="0" err="1">
                <a:solidFill>
                  <a:schemeClr val="tx2">
                    <a:lumMod val="25000"/>
                  </a:schemeClr>
                </a:solidFill>
              </a:rPr>
              <a:t>h</a:t>
            </a:r>
            <a:r>
              <a:rPr lang="nl-BE" sz="3200" dirty="0" err="1"/>
              <a:t>r</a:t>
            </a:r>
            <a:r>
              <a:rPr lang="nl-BE" sz="3200" dirty="0"/>
              <a:t>	</a:t>
            </a:r>
            <a:r>
              <a:rPr lang="nl-B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nl-B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Vokal</a:t>
            </a:r>
            <a:r>
              <a:rPr lang="nl-B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davor</a:t>
            </a:r>
            <a:r>
              <a:rPr lang="nl-B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ist</a:t>
            </a:r>
            <a:r>
              <a:rPr lang="nl-B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lang)</a:t>
            </a:r>
            <a:r>
              <a:rPr lang="nl-BE" sz="3200" dirty="0"/>
              <a:t>	</a:t>
            </a:r>
            <a:endParaRPr lang="nl-BE" sz="3200" i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1861569-A5C0-4500-B1AC-C0499F894C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2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8"/>
    </mc:Choice>
    <mc:Fallback xmlns="">
      <p:transition spd="slow" advTm="19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.8|3.7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8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7.3|8.1|3.8|5.8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7.4|4.6|10.1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4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7.3|7.8|12.7|2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9|0.8"/>
</p:tagLst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180</TotalTime>
  <Words>394</Words>
  <Application>Microsoft Office PowerPoint</Application>
  <PresentationFormat>Breedbeeld</PresentationFormat>
  <Paragraphs>61</Paragraphs>
  <Slides>13</Slides>
  <Notes>0</Notes>
  <HiddenSlides>0</HiddenSlides>
  <MMClips>13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Berlijn</vt:lpstr>
      <vt:lpstr>DEUTSCHE AUSSPRACHE</vt:lpstr>
      <vt:lpstr>WARUM SO WICHTIG?</vt:lpstr>
      <vt:lpstr>VOKALE     (klinkers)</vt:lpstr>
      <vt:lpstr>VOKALE     (klinkers)</vt:lpstr>
      <vt:lpstr>VOKALE     (klinkers)</vt:lpstr>
      <vt:lpstr>DIPHTONGE     (tweeklanken)</vt:lpstr>
      <vt:lpstr>KONSONANTEN   (medeklinkers)</vt:lpstr>
      <vt:lpstr>KONSONANTEN   (medeklinkers)</vt:lpstr>
      <vt:lpstr>KONSONANTEN   (medeklinkers)</vt:lpstr>
      <vt:lpstr>KONSONANTEN   (medeklinkers)</vt:lpstr>
      <vt:lpstr>KONSONANTEN   (medeklinkers)</vt:lpstr>
      <vt:lpstr>KOMBINATIONEN</vt:lpstr>
      <vt:lpstr>KOMBINATIONEN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AUSSPRACHE</dc:title>
  <dc:creator>Vannessa Peeters</dc:creator>
  <cp:lastModifiedBy>Heleen Lafaut</cp:lastModifiedBy>
  <cp:revision>18</cp:revision>
  <dcterms:created xsi:type="dcterms:W3CDTF">2020-07-09T11:53:39Z</dcterms:created>
  <dcterms:modified xsi:type="dcterms:W3CDTF">2023-06-30T06:15:36Z</dcterms:modified>
</cp:coreProperties>
</file>